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_rels/notesSlide50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17.xml" ContentType="application/vnd.openxmlformats-officedocument.presentationml.notesSlide+xml"/>
  <Override PartName="/ppt/notesSlides/notesSlide50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3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25.png" ContentType="image/png"/>
  <Override PartName="/ppt/media/image2.png" ContentType="image/png"/>
  <Override PartName="/ppt/media/image32.png" ContentType="image/png"/>
  <Override PartName="/ppt/media/image26.png" ContentType="image/png"/>
  <Override PartName="/ppt/media/image3.png" ContentType="image/png"/>
  <Override PartName="/ppt/media/image33.png" ContentType="image/png"/>
  <Override PartName="/ppt/media/image27.png" ContentType="image/png"/>
  <Override PartName="/ppt/media/image36.png" ContentType="image/png"/>
  <Override PartName="/ppt/media/image42.png" ContentType="image/png"/>
  <Override PartName="/ppt/media/image43.png" ContentType="image/png"/>
  <Override PartName="/ppt/media/image53.jpeg" ContentType="image/jpeg"/>
  <Override PartName="/ppt/media/image4.png" ContentType="image/png"/>
  <Override PartName="/ppt/media/image34.png" ContentType="image/png"/>
  <Override PartName="/ppt/media/image44.jpeg" ContentType="image/jpeg"/>
  <Override PartName="/ppt/media/image45.png" ContentType="image/png"/>
  <Override PartName="/ppt/media/image46.png" ContentType="image/png"/>
  <Override PartName="/ppt/media/image11.png" ContentType="image/png"/>
  <Override PartName="/ppt/media/image50.png" ContentType="image/png"/>
  <Override PartName="/ppt/media/image13.png" ContentType="image/png"/>
  <Override PartName="/ppt/media/image51.png" ContentType="image/png"/>
  <Override PartName="/ppt/media/image40.png" ContentType="image/png"/>
  <Override PartName="/ppt/media/image52.png" ContentType="image/png"/>
  <Override PartName="/ppt/media/image41.png" ContentType="image/png"/>
  <Override PartName="/ppt/media/image9.png" ContentType="image/png"/>
  <Override PartName="/ppt/media/image39.png" ContentType="image/png"/>
  <Override PartName="/ppt/media/image48.jpeg" ContentType="image/jpeg"/>
  <Override PartName="/ppt/media/image31.png" ContentType="image/png"/>
  <Override PartName="/ppt/media/image30.png" ContentType="image/png"/>
  <Override PartName="/ppt/media/image49.png" ContentType="image/png"/>
  <Override PartName="/ppt/media/image12.png" ContentType="image/png"/>
  <Override PartName="/ppt/media/image37.png" ContentType="image/png"/>
  <Override PartName="/ppt/media/image7.png" ContentType="image/png"/>
  <Override PartName="/ppt/media/image10.png" ContentType="image/png"/>
  <Override PartName="/ppt/media/image47.png" ContentType="image/png"/>
  <Override PartName="/ppt/media/image1.jpeg" ContentType="image/jpeg"/>
  <Override PartName="/ppt/media/image38.png" ContentType="image/png"/>
  <Override PartName="/ppt/media/image8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4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39.xml" ContentType="application/vnd.openxmlformats-officedocument.presentationml.slide+xml"/>
  <Override PartName="/ppt/slides/slide50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48.xml" ContentType="application/vnd.openxmlformats-officedocument.presentationml.slide+xml"/>
  <Override PartName="/ppt/slides/slide51.xml" ContentType="application/vnd.openxmlformats-officedocument.presentationml.slide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49.xml.rels" ContentType="application/vnd.openxmlformats-package.relationships+xml"/>
  <Override PartName="/ppt/slides/_rels/slide34.xml.rels" ContentType="application/vnd.openxmlformats-package.relationships+xml"/>
  <Override PartName="/ppt/slides/_rels/slide50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51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7.xml.rels" ContentType="application/vnd.openxmlformats-package.relationships+xml"/>
  <Override PartName="/ppt/slides/_rels/slide4.xml.rels" ContentType="application/vnd.openxmlformats-package.relationships+xml"/>
  <Override PartName="/ppt/slides/_rels/slide33.xml.rels" ContentType="application/vnd.openxmlformats-package.relationships+xml"/>
  <Override PartName="/ppt/slides/_rels/slide48.xml.rels" ContentType="application/vnd.openxmlformats-package.relationships+xml"/>
  <Override PartName="/ppt/slides/_rels/slide40.xml.rels" ContentType="application/vnd.openxmlformats-package.relationships+xml"/>
  <Override PartName="/ppt/slides/_rels/slide5.xml.rels" ContentType="application/vnd.openxmlformats-package.relationships+xml"/>
  <Override PartName="/ppt/slides/_rels/slide30.xml.rels" ContentType="application/vnd.openxmlformats-package.relationships+xml"/>
  <Override PartName="/ppt/slides/_rels/slide29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24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46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43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21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slide30.xml" ContentType="application/vnd.openxmlformats-officedocument.presentationml.slide+xml"/>
  <Override PartName="/ppt/slides/slide49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</p:sldIdLst>
  <p:sldSz cx="12192000" cy="6858000"/>
  <p:notesSz cx="6858000" cy="1857375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jpeg>
</file>

<file path=ppt/media/image49.png>
</file>

<file path=ppt/media/image5.png>
</file>

<file path=ppt/media/image50.png>
</file>

<file path=ppt/media/image51.png>
</file>

<file path=ppt/media/image52.png>
</file>

<file path=ppt/media/image53.jpe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19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1372D55D-7B64-4A1C-9899-48E2594FB15A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50.xml.rels><?xml version="1.0" encoding="UTF-8"?>
<Relationships xmlns="http://schemas.openxmlformats.org/package/2006/relationships"><Relationship Id="rId1" Type="http://schemas.openxmlformats.org/officeDocument/2006/relationships/slide" Target="../slides/slide50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160" cy="3083040"/>
          </a:xfrm>
          <a:prstGeom prst="rect">
            <a:avLst/>
          </a:prstGeom>
        </p:spPr>
      </p:sp>
      <p:sp>
        <p:nvSpPr>
          <p:cNvPr id="38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86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DCF5C6B4-E423-45EF-B039-2F3942EFDA2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160" cy="3083040"/>
          </a:xfrm>
          <a:prstGeom prst="rect">
            <a:avLst/>
          </a:prstGeom>
        </p:spPr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80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B271290C-C3D7-4461-835B-78F166CFB97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5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160" cy="3083040"/>
          </a:xfrm>
          <a:prstGeom prst="rect">
            <a:avLst/>
          </a:prstGeom>
        </p:spPr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89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2B3AF089-F317-4525-BCA9-A322EA5E4A6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3160" cy="3083040"/>
          </a:xfrm>
          <a:prstGeom prst="rect">
            <a:avLst/>
          </a:prstGeom>
        </p:spPr>
      </p:sp>
      <p:sp>
        <p:nvSpPr>
          <p:cNvPr id="3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3160" cy="35971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IN" sz="2000" spc="-1" strike="noStrike">
              <a:latin typeface="Arial"/>
            </a:endParaRPr>
          </a:p>
        </p:txBody>
      </p:sp>
      <p:sp>
        <p:nvSpPr>
          <p:cNvPr id="383" name="CustomShape 3"/>
          <p:cNvSpPr/>
          <p:nvPr/>
        </p:nvSpPr>
        <p:spPr>
          <a:xfrm>
            <a:off x="3884760" y="8685360"/>
            <a:ext cx="29685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EE6EB74-0E69-43C1-BF76-AB9AB5557CCB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hyperlink" Target="https://github.com/er-ssmohanty/ibm_daas_capstone/blob/main/final_notebooks/labs-jupyter-spacex-Data-wrangling.ipynb" TargetMode="External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hyperlink" Target="https://github.com/er-ssmohanty/ibm_daas_capstone/blob/main/final_notebooks/jupyter-labs-eda-dataviz.ipynb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github.com/er-ssmohanty/ibm_daas_capstone/blob/main/final_notebooks/jupyter-labs-eda-sql-coursera.ipynb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github.com/er-ssmohanty/ibm_daas_capstone/blob/main/script/spacex_dash_app.py" TargetMode="External"/><Relationship Id="rId3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6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6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4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0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53.jpeg"/><Relationship Id="rId2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github.com/er-ssmohanty/ibm_daas_capstone/blob/main/final_notebooks/jupyter-labs-spacex-data-collection-api.ipynb.ipynb" TargetMode="External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github.com/er-ssmohanty/ibm_daas_capstone/blob/main/final_notebooks/jupyter_labs_webscraping.ipynb" TargetMode="External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888480" y="4568760"/>
            <a:ext cx="251136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Subhransu Sekhar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Mohanty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30/01/2022</a:t>
            </a:r>
            <a:endParaRPr b="0" lang="en-IN" sz="1800" spc="-1" strike="noStrike">
              <a:latin typeface="Arial"/>
            </a:endParaRPr>
          </a:p>
        </p:txBody>
      </p:sp>
      <p:pic>
        <p:nvPicPr>
          <p:cNvPr id="197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0960" cy="62604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122BC3F-EE6E-4D1D-B38A-4F6F17B53F9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770040" y="1825560"/>
            <a:ext cx="897228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Libraries and Define Auxiliary Functions</a:t>
            </a:r>
            <a:endParaRPr b="0" lang="en-IN" sz="22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Import the data-frame from the previously saved csv file</a:t>
            </a:r>
            <a:endParaRPr b="0" lang="en-IN" sz="22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Identify Column names and their types</a:t>
            </a:r>
            <a:endParaRPr b="0" lang="en-IN" sz="22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Create a landing outcome label from Outcome column</a:t>
            </a:r>
            <a:endParaRPr b="0" lang="en-IN" sz="22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Determine the average success rate from the mean of</a:t>
            </a:r>
            <a:endParaRPr b="0" lang="en-IN" sz="22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landing outcome column</a:t>
            </a:r>
            <a:endParaRPr b="0" lang="en-IN" sz="22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Save the modified dataframe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completed data wrangling notebooks as an external reference.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540000" y="180000"/>
            <a:ext cx="10971000" cy="114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158466"/>
                </a:solidFill>
                <a:latin typeface="Arial"/>
                <a:ea typeface="DejaVu Sans"/>
              </a:rPr>
              <a:t>Data Wrangling Flowchart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720000" y="1324800"/>
            <a:ext cx="1258560" cy="47376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3" name="CustomShape 3"/>
          <p:cNvSpPr/>
          <p:nvPr/>
        </p:nvSpPr>
        <p:spPr>
          <a:xfrm>
            <a:off x="2880000" y="1324800"/>
            <a:ext cx="1978560" cy="4737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libraries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4" name="CustomShape 4"/>
          <p:cNvSpPr/>
          <p:nvPr/>
        </p:nvSpPr>
        <p:spPr>
          <a:xfrm>
            <a:off x="5580000" y="1324800"/>
            <a:ext cx="2698560" cy="4737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Define auxiliary functions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5" name="Line 5"/>
          <p:cNvSpPr/>
          <p:nvPr/>
        </p:nvSpPr>
        <p:spPr>
          <a:xfrm>
            <a:off x="1980000" y="1620000"/>
            <a:ext cx="90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6" name="Line 6"/>
          <p:cNvSpPr/>
          <p:nvPr/>
        </p:nvSpPr>
        <p:spPr>
          <a:xfrm>
            <a:off x="4860000" y="1620000"/>
            <a:ext cx="72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7"/>
          <p:cNvSpPr/>
          <p:nvPr/>
        </p:nvSpPr>
        <p:spPr>
          <a:xfrm>
            <a:off x="5220000" y="2340000"/>
            <a:ext cx="3778560" cy="53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the previously saved csv file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As a pandas dataframe 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8" name="CustomShape 8"/>
          <p:cNvSpPr/>
          <p:nvPr/>
        </p:nvSpPr>
        <p:spPr>
          <a:xfrm>
            <a:off x="5220000" y="3420000"/>
            <a:ext cx="3778560" cy="53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marL="216000" indent="-21456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Create a landing outcome</a:t>
            </a:r>
            <a:endParaRPr b="0" lang="en-IN" sz="1800" spc="-1" strike="noStrike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292929"/>
              </a:buClr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Abadi"/>
                <a:ea typeface="DejaVu Sans"/>
              </a:rPr>
              <a:t>label from Outcome column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59" name="CustomShape 9"/>
          <p:cNvSpPr/>
          <p:nvPr/>
        </p:nvSpPr>
        <p:spPr>
          <a:xfrm>
            <a:off x="4860000" y="4320000"/>
            <a:ext cx="4318560" cy="53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Get mean of landing outcome Column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to get  the average success rate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0" name="CustomShape 10"/>
          <p:cNvSpPr/>
          <p:nvPr/>
        </p:nvSpPr>
        <p:spPr>
          <a:xfrm>
            <a:off x="1080000" y="4500000"/>
            <a:ext cx="2878560" cy="53856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Save the modified datatable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1" name="CustomShape 11"/>
          <p:cNvSpPr/>
          <p:nvPr/>
        </p:nvSpPr>
        <p:spPr>
          <a:xfrm>
            <a:off x="1440000" y="5580000"/>
            <a:ext cx="1618560" cy="53856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62" name="Line 12"/>
          <p:cNvSpPr/>
          <p:nvPr/>
        </p:nvSpPr>
        <p:spPr>
          <a:xfrm>
            <a:off x="7020000" y="1800000"/>
            <a:ext cx="1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Line 13"/>
          <p:cNvSpPr/>
          <p:nvPr/>
        </p:nvSpPr>
        <p:spPr>
          <a:xfrm>
            <a:off x="7200000" y="2880000"/>
            <a:ext cx="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Line 14"/>
          <p:cNvSpPr/>
          <p:nvPr/>
        </p:nvSpPr>
        <p:spPr>
          <a:xfrm flipH="1">
            <a:off x="7020000" y="3960000"/>
            <a:ext cx="18000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5" name="Line 15"/>
          <p:cNvSpPr/>
          <p:nvPr/>
        </p:nvSpPr>
        <p:spPr>
          <a:xfrm flipH="1">
            <a:off x="3960000" y="46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Line 16"/>
          <p:cNvSpPr/>
          <p:nvPr/>
        </p:nvSpPr>
        <p:spPr>
          <a:xfrm flipH="1">
            <a:off x="2160000" y="504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03FF041-3E1B-4297-ACAA-A75D88D1F68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There are 2 previously plotted scatterplots in the notebook. The significance of drawn graphs are given below. 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first scatterplot visualizes the relationship between flight number and launch sites for both successful and failed missions.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second scatterplot depicts the relationship between payload mass and launch sites for both successful and failed missions.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column graph shows the relationship between success rate of each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third scatterplot represents the relationship between flightNumber and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fifth scatterplot objectifies the relationship between payload mass and orbit type.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>
                <a:solidFill>
                  <a:srgbClr val="292929"/>
                </a:solidFill>
                <a:latin typeface="Abadi"/>
                <a:ea typeface="DejaVu Sans"/>
              </a:rPr>
              <a:t>The sixth scatterplot picturizes the yearly trend of  the launch success.</a:t>
            </a:r>
            <a:endParaRPr b="0" lang="en-IN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4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14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14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completed EDA with data visualization notebook.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269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C347DBE-8300-4940-B00B-4BF21653317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1" name="CustomShape 2"/>
          <p:cNvSpPr/>
          <p:nvPr/>
        </p:nvSpPr>
        <p:spPr>
          <a:xfrm>
            <a:off x="770040" y="180648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unique(launch_site) from spacex;</a:t>
            </a:r>
            <a:endParaRPr b="0" lang="en-IN" sz="11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* from spacex where launch_site  like 'CCA%' limit 5;</a:t>
            </a:r>
            <a:endParaRPr b="0" lang="en-IN" sz="11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sum(payload_mass__kg_) from spacex where customer = 'NASA (CRS)';</a:t>
            </a:r>
            <a:endParaRPr b="0" lang="en-IN" sz="11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avg(payload_mass__kg_) from spacex where booster_version='F9 v1.1';</a:t>
            </a:r>
            <a:endParaRPr b="0" lang="en-IN" sz="11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min(date) from spacex where landing__outcome='Success (ground pad)';</a:t>
            </a:r>
            <a:endParaRPr b="0" lang="en-IN" sz="11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landing__outcome='Success (drone ship)' and payload_mass__kg_ between 4000 and 6000;</a:t>
            </a:r>
            <a:endParaRPr b="0" lang="en-IN" sz="11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mission_outcome,count(mission_outcome) from spacex group by mission_outcome;</a:t>
            </a:r>
            <a:endParaRPr b="0" lang="en-IN" sz="11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unique(booster_version) from spacex where payload_mass__kg_ = (select max(payload_mass__kg_) from spacex);</a:t>
            </a:r>
            <a:endParaRPr b="0" lang="en-IN" sz="11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booster_version,launch_site from spacex where year(date)=2015 and landing__outcome='Failure (drone ship)';</a:t>
            </a:r>
            <a:endParaRPr b="0" lang="en-IN" sz="1100" spc="-1" strike="noStrike">
              <a:latin typeface="Arial"/>
            </a:endParaRPr>
          </a:p>
          <a:p>
            <a:pPr marL="216000" indent="-21384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Symbol"/>
              <a:buChar char=""/>
            </a:pPr>
            <a:r>
              <a:rPr b="0" lang="en-US" sz="1100" spc="-1" strike="noStrike">
                <a:solidFill>
                  <a:srgbClr val="292929"/>
                </a:solidFill>
                <a:latin typeface="Abadi"/>
                <a:ea typeface="DejaVu Sans"/>
              </a:rPr>
              <a:t>select landing__outcome,count(landing__outcome) as counts from spacex where date between '2010-06-04' and '2017-03-20' group by landing__outcome order by counts desc</a:t>
            </a:r>
            <a:endParaRPr b="0" lang="en-IN" sz="1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0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0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0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link to the notebook containing SQL queries and results.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272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CDE0ADE0-7C85-4333-9975-E3697A5AABF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838080" y="1874880"/>
            <a:ext cx="1051236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what map objects such as markers, circles, lines, etc. you created and added to a folium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why you added those objects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interactive map with Folium map,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75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7451669-CE65-4646-B125-E647F2F3222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We added a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 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our </a:t>
            </a:r>
            <a:r>
              <a:rPr b="1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dashboard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along with a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a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. 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menu contained options to whether the select the data of all launch sites or just of a single individual site. The </a:t>
            </a:r>
            <a:r>
              <a:rPr b="0" lang="en-US" sz="1800" spc="-1" strike="noStrike">
                <a:solidFill>
                  <a:srgbClr val="a1467e"/>
                </a:solidFill>
                <a:latin typeface="Abadi"/>
                <a:ea typeface="DejaVu Sans"/>
              </a:rPr>
              <a:t>range slider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lets the user to select the range of 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to filter the data.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00a933"/>
                </a:solidFill>
                <a:latin typeface="Abadi"/>
                <a:ea typeface="DejaVu Sans"/>
              </a:rPr>
              <a:t>piechart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total successful launches by site when “ALL” option is selected in the </a:t>
            </a:r>
            <a:r>
              <a:rPr b="0" lang="en-US" sz="1800" spc="-1" strike="noStrike">
                <a:solidFill>
                  <a:srgbClr val="ffbf00"/>
                </a:solidFill>
                <a:latin typeface="Abadi"/>
                <a:ea typeface="DejaVu Sans"/>
              </a:rPr>
              <a:t>dropdown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and total successful and failed launches for a site when a particular site in selected in the menu.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The </a:t>
            </a:r>
            <a:r>
              <a:rPr b="0" lang="en-US" sz="1800" spc="-1" strike="noStrike">
                <a:solidFill>
                  <a:srgbClr val="ff0000"/>
                </a:solidFill>
                <a:latin typeface="Abadi"/>
                <a:ea typeface="DejaVu Sans"/>
              </a:rPr>
              <a:t>scatter plot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shows the relationship between payload mass and </a:t>
            </a:r>
            <a:r>
              <a:rPr b="0" lang="en-US" sz="1800" spc="-1" strike="noStrike">
                <a:solidFill>
                  <a:srgbClr val="ff8000"/>
                </a:solidFill>
                <a:latin typeface="Abadi"/>
                <a:ea typeface="DejaVu Sans"/>
              </a:rPr>
              <a:t>mission success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of different booster version categories for selected</a:t>
            </a:r>
            <a:r>
              <a:rPr b="0" lang="en-US" sz="1800" spc="-1" strike="noStrike">
                <a:solidFill>
                  <a:srgbClr val="999999"/>
                </a:solidFill>
                <a:latin typeface="Abadi"/>
                <a:ea typeface="DejaVu Sans"/>
              </a:rPr>
              <a:t> </a:t>
            </a:r>
            <a:r>
              <a:rPr b="0" lang="en-US" sz="1800" spc="-1" strike="noStrike">
                <a:solidFill>
                  <a:srgbClr val="808080"/>
                </a:solidFill>
                <a:latin typeface="Abadi"/>
                <a:ea typeface="DejaVu Sans"/>
              </a:rPr>
              <a:t>payload mass</a:t>
            </a:r>
            <a:r>
              <a:rPr b="0" lang="en-US" sz="1800" spc="-1" strike="noStrike">
                <a:solidFill>
                  <a:srgbClr val="292929"/>
                </a:solidFill>
                <a:latin typeface="Abadi"/>
                <a:ea typeface="DejaVu Sans"/>
              </a:rPr>
              <a:t> range and lauch site(s).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18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18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my completed Plotly Dash lab.</a:t>
            </a: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Building a Dashboard with Plotly Dash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1B2B548-C875-4AF3-BE72-FF380CCE267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Summarize how you built, evaluated, improved, and found the best performing classification model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You need present your model development process using key phrases and flowchart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Add the GitHub URL of your completed predictive analysis lab, as an external reference and peer-review purpose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1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1"/>
          <p:cNvSpPr/>
          <p:nvPr/>
        </p:nvSpPr>
        <p:spPr>
          <a:xfrm>
            <a:off x="840960" y="1807200"/>
            <a:ext cx="7065360" cy="1618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Exploratory data analysis results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Interactive analytics demo in screenshots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Predictive analysis results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b="0" lang="en-IN" sz="22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83" name="CustomShape 2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1E462BE-F5F2-4C00-9321-0A98B5FDC62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4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2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AAA21D3-F474-4891-AA79-F69A4F2E9D1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17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87" name="CustomShape 2"/>
          <p:cNvSpPr/>
          <p:nvPr/>
        </p:nvSpPr>
        <p:spPr>
          <a:xfrm>
            <a:off x="865080" y="2057400"/>
            <a:ext cx="3929040" cy="380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8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9" name="TextShape 4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290" name="" descr=""/>
          <p:cNvPicPr/>
          <p:nvPr/>
        </p:nvPicPr>
        <p:blipFill>
          <a:blip r:embed="rId2"/>
          <a:stretch/>
        </p:blipFill>
        <p:spPr>
          <a:xfrm>
            <a:off x="2160000" y="1260000"/>
            <a:ext cx="7200000" cy="414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</a:pPr>
            <a:fld id="{743E939A-AA9C-4F41-919B-C8B8646D40C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&lt;number&gt;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958680" y="2113200"/>
            <a:ext cx="5163840" cy="3317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Executive Summary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Introduction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Methodology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Results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Conclusion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Appendix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extShape 1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292" name="" descr=""/>
          <p:cNvPicPr/>
          <p:nvPr/>
        </p:nvPicPr>
        <p:blipFill>
          <a:blip r:embed="rId1"/>
          <a:stretch/>
        </p:blipFill>
        <p:spPr>
          <a:xfrm>
            <a:off x="609120" y="1811160"/>
            <a:ext cx="5354280" cy="3563640"/>
          </a:xfrm>
          <a:prstGeom prst="rect">
            <a:avLst/>
          </a:prstGeom>
          <a:ln w="0">
            <a:noFill/>
          </a:ln>
        </p:spPr>
      </p:pic>
      <p:sp>
        <p:nvSpPr>
          <p:cNvPr id="293" name="TextShape 2"/>
          <p:cNvSpPr txBox="1"/>
          <p:nvPr/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This scatter plot shows the relationship between flight number and launch site for both successful and failed missions.</a:t>
            </a:r>
            <a:endParaRPr b="0" lang="en-IN" sz="1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Datapoints of </a:t>
            </a:r>
            <a:r>
              <a:rPr b="0" lang="en-IN" sz="1800" spc="-1" strike="noStrike">
                <a:solidFill>
                  <a:srgbClr val="ff8000"/>
                </a:solidFill>
                <a:latin typeface="Arial"/>
              </a:rPr>
              <a:t>successful</a:t>
            </a:r>
            <a:r>
              <a:rPr b="0" lang="en-IN" sz="1800" spc="-1" strike="noStrike">
                <a:latin typeface="Arial"/>
              </a:rPr>
              <a:t> missions are </a:t>
            </a:r>
            <a:r>
              <a:rPr b="0" lang="en-IN" sz="1800" spc="-1" strike="noStrike">
                <a:solidFill>
                  <a:srgbClr val="ff8000"/>
                </a:solidFill>
                <a:latin typeface="Arial"/>
              </a:rPr>
              <a:t>orange</a:t>
            </a:r>
            <a:r>
              <a:rPr b="0" lang="en-IN" sz="1800" spc="-1" strike="noStrike">
                <a:latin typeface="Arial"/>
              </a:rPr>
              <a:t> in colour and datapoints of </a:t>
            </a:r>
            <a:r>
              <a:rPr b="0" lang="en-IN" sz="1800" spc="-1" strike="noStrike">
                <a:solidFill>
                  <a:srgbClr val="2a6099"/>
                </a:solidFill>
                <a:latin typeface="Arial"/>
              </a:rPr>
              <a:t>failed</a:t>
            </a:r>
            <a:r>
              <a:rPr b="0" lang="en-IN" sz="1800" spc="-1" strike="noStrike">
                <a:latin typeface="Arial"/>
              </a:rPr>
              <a:t> missions are </a:t>
            </a:r>
            <a:r>
              <a:rPr b="0" lang="en-IN" sz="1800" spc="-1" strike="noStrike">
                <a:solidFill>
                  <a:srgbClr val="2a6099"/>
                </a:solidFill>
                <a:latin typeface="Arial"/>
              </a:rPr>
              <a:t>blue</a:t>
            </a:r>
            <a:r>
              <a:rPr b="0" lang="en-IN" sz="1800" spc="-1" strike="noStrike">
                <a:latin typeface="Arial"/>
              </a:rPr>
              <a:t> in colour.</a:t>
            </a:r>
            <a:endParaRPr b="0" lang="en-IN" sz="1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The horizontal axis shows the flight number.</a:t>
            </a:r>
            <a:endParaRPr b="0" lang="en-IN" sz="1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The vertical axis shows the launch site.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C393877-8AE9-422C-917B-FB392D671975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95" name="CustomShape 2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296" name="" descr=""/>
          <p:cNvPicPr/>
          <p:nvPr/>
        </p:nvPicPr>
        <p:blipFill>
          <a:blip r:embed="rId2"/>
          <a:stretch/>
        </p:blipFill>
        <p:spPr>
          <a:xfrm>
            <a:off x="1440000" y="1440000"/>
            <a:ext cx="8460000" cy="486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Shape 1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IN" sz="4000" spc="-1" strike="noStrike">
              <a:latin typeface="Arial"/>
            </a:endParaRPr>
          </a:p>
        </p:txBody>
      </p:sp>
      <p:pic>
        <p:nvPicPr>
          <p:cNvPr id="298" name="" descr=""/>
          <p:cNvPicPr/>
          <p:nvPr/>
        </p:nvPicPr>
        <p:blipFill>
          <a:blip r:embed="rId1"/>
          <a:stretch/>
        </p:blipFill>
        <p:spPr>
          <a:xfrm>
            <a:off x="540000" y="1604520"/>
            <a:ext cx="5400000" cy="4335480"/>
          </a:xfrm>
          <a:prstGeom prst="rect">
            <a:avLst/>
          </a:prstGeom>
          <a:ln w="0">
            <a:noFill/>
          </a:ln>
        </p:spPr>
      </p:pic>
      <p:sp>
        <p:nvSpPr>
          <p:cNvPr id="299" name="TextShape 2"/>
          <p:cNvSpPr txBox="1"/>
          <p:nvPr/>
        </p:nvSpPr>
        <p:spPr>
          <a:xfrm>
            <a:off x="623232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  <a:ea typeface="Noto Sans CJK SC"/>
              </a:rPr>
              <a:t>This scatter plot shows the relationship between </a:t>
            </a:r>
            <a:r>
              <a:rPr b="0" lang="en-IN" sz="1800" spc="-1" strike="noStrike">
                <a:latin typeface="Arial"/>
              </a:rPr>
              <a:t>payload mass and launch site for both successful and failed missions.</a:t>
            </a:r>
            <a:endParaRPr b="0" lang="en-IN" sz="1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Datapoints of </a:t>
            </a:r>
            <a:r>
              <a:rPr b="0" lang="en-IN" sz="1800" spc="-1" strike="noStrike">
                <a:solidFill>
                  <a:srgbClr val="ff8000"/>
                </a:solidFill>
                <a:latin typeface="Arial"/>
              </a:rPr>
              <a:t>successful</a:t>
            </a:r>
            <a:r>
              <a:rPr b="0" lang="en-IN" sz="1800" spc="-1" strike="noStrike">
                <a:latin typeface="Arial"/>
              </a:rPr>
              <a:t> missions are </a:t>
            </a:r>
            <a:r>
              <a:rPr b="0" lang="en-IN" sz="1800" spc="-1" strike="noStrike">
                <a:solidFill>
                  <a:srgbClr val="ff8000"/>
                </a:solidFill>
                <a:latin typeface="Arial"/>
              </a:rPr>
              <a:t>orange</a:t>
            </a:r>
            <a:r>
              <a:rPr b="0" lang="en-IN" sz="1800" spc="-1" strike="noStrike">
                <a:latin typeface="Arial"/>
              </a:rPr>
              <a:t> in colour and datapoints of </a:t>
            </a:r>
            <a:r>
              <a:rPr b="0" lang="en-IN" sz="1800" spc="-1" strike="noStrike">
                <a:solidFill>
                  <a:srgbClr val="2a6099"/>
                </a:solidFill>
                <a:latin typeface="Arial"/>
              </a:rPr>
              <a:t>failed</a:t>
            </a:r>
            <a:r>
              <a:rPr b="0" lang="en-IN" sz="1800" spc="-1" strike="noStrike">
                <a:latin typeface="Arial"/>
              </a:rPr>
              <a:t> missions are </a:t>
            </a:r>
            <a:r>
              <a:rPr b="0" lang="en-IN" sz="1800" spc="-1" strike="noStrike">
                <a:solidFill>
                  <a:srgbClr val="2a6099"/>
                </a:solidFill>
                <a:latin typeface="Arial"/>
              </a:rPr>
              <a:t>blue</a:t>
            </a:r>
            <a:r>
              <a:rPr b="0" lang="en-IN" sz="1800" spc="-1" strike="noStrike">
                <a:latin typeface="Arial"/>
              </a:rPr>
              <a:t> in colour.</a:t>
            </a:r>
            <a:endParaRPr b="0" lang="en-IN" sz="1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  <a:ea typeface="Noto Sans CJK SC"/>
              </a:rPr>
              <a:t>The horizontal axis shows the </a:t>
            </a:r>
            <a:r>
              <a:rPr b="0" lang="en-IN" sz="1800" spc="-1" strike="noStrike">
                <a:latin typeface="Arial"/>
              </a:rPr>
              <a:t>payload mass(in KG).</a:t>
            </a:r>
            <a:endParaRPr b="0" lang="en-IN" sz="18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00" spc="-1" strike="noStrike">
                <a:latin typeface="Arial"/>
              </a:rPr>
              <a:t>The vertical axis shows the launch site.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8BD2189-C71D-470D-B225-B37401046D3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1" name="CustomShape 2"/>
          <p:cNvSpPr/>
          <p:nvPr/>
        </p:nvSpPr>
        <p:spPr>
          <a:xfrm>
            <a:off x="770040" y="2082240"/>
            <a:ext cx="3929040" cy="380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2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 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F6D7784-0429-4A5B-865E-E642A209233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770040" y="2082240"/>
            <a:ext cx="3929040" cy="380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bar chart for the success rate of each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5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 2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F6CF44A-F3D1-46C5-8689-E28B13F0287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07" name="CustomShape 2"/>
          <p:cNvSpPr/>
          <p:nvPr/>
        </p:nvSpPr>
        <p:spPr>
          <a:xfrm>
            <a:off x="770040" y="2069640"/>
            <a:ext cx="3929040" cy="380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Flight number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08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1F72325-3070-47F7-9E56-00B480DFB780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0" name="CustomShape 2"/>
          <p:cNvSpPr/>
          <p:nvPr/>
        </p:nvSpPr>
        <p:spPr>
          <a:xfrm>
            <a:off x="770040" y="2057400"/>
            <a:ext cx="3929040" cy="380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scatter point of payload vs. orbit type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1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2BDCFBA-6911-4EDA-AE52-05CBEFD22A0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3" name="CustomShape 2"/>
          <p:cNvSpPr/>
          <p:nvPr/>
        </p:nvSpPr>
        <p:spPr>
          <a:xfrm>
            <a:off x="770040" y="2069640"/>
            <a:ext cx="3929040" cy="380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line chart of yearly average success rate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scatter plot with explanations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4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9EB27AE-42C1-43CD-97A9-20AA6765961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6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names of the unique launch sites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17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6D8C1F19-5ADC-4F49-952C-98D4F48B149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19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5 records where launch sites begin with `CCA`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0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C70C753C-927D-4497-A977-FDE205DF0064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2" name="CustomShape 2"/>
          <p:cNvSpPr/>
          <p:nvPr/>
        </p:nvSpPr>
        <p:spPr>
          <a:xfrm>
            <a:off x="959040" y="2684880"/>
            <a:ext cx="4014720" cy="1036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73000"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methodologies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Summary of all results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B31E93B-ED20-492B-B4BE-7F2F27B6F43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29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2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payload carried by boosters from NASA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3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4F2A3CA-DD25-42D4-B295-38B63A5BB07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5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average payload mass carried by booster version F9 v1.1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6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E40EE1CE-61D7-470F-89F1-A10B64D523F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28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the dates of the first successful landing outcome on ground pad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29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92AFA65-FD33-446D-B72E-922B97640A01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32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1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boosters which have successfully landed on drone ship and had payload mass greater than 4000 but less than 6000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32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2E301FB7-2378-4EC9-AF7B-791A91CFC28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4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Calculate the total number of successful and failure mission outcomes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35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32095A8E-8BEE-4387-AF3F-8E98B20ED7AA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37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names of the booster which have carried the maximum payload mass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38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2F84E4B-07E4-4620-AC23-96A783318CC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List the failed landing_outcomes in drone ship, their booster versions, and launch site names for in year 2015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41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3B763CE-E350-4C9E-96BE-8AB5FD5F9DF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Rank the count of landing outcomes (such as Failure (drone ship) or Success (ground pad)) between the date 2010-06-04 and 2017-03-20, in descending order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Present your query result with a short explanation here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44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27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3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B6CD43F-6F47-4C5E-AE08-B5CAEDADD3D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47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make a proper screenshot to include all launch sites’ location markers on a global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48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r">
              <a:lnSpc>
                <a:spcPct val="100000"/>
              </a:lnSpc>
              <a:spcAft>
                <a:spcPts val="601"/>
              </a:spcAft>
            </a:pPr>
            <a:fld id="{AFD01CD5-06E9-4DB2-B4C1-59A2C4D7AEC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828000" y="538560"/>
            <a:ext cx="105267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58680" y="2521440"/>
            <a:ext cx="5657760" cy="189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Project background and context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Problems you want to find answers</a:t>
            </a:r>
            <a:endParaRPr b="0" lang="en-IN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44B29416-A17C-4507-ABE2-A42E04A8732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39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0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1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D7391926-2B87-4D10-A45E-3A8B531A9CC7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40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3" name="CustomShape 2"/>
          <p:cNvSpPr/>
          <p:nvPr/>
        </p:nvSpPr>
        <p:spPr>
          <a:xfrm>
            <a:off x="770040" y="1690560"/>
            <a:ext cx="8594640" cy="431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&lt;Folium map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4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4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3EC4F83-E4AE-4540-BB21-2A3D3285D46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41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57" name="CustomShape 2"/>
          <p:cNvSpPr/>
          <p:nvPr/>
        </p:nvSpPr>
        <p:spPr>
          <a:xfrm>
            <a:off x="770040" y="1825560"/>
            <a:ext cx="974232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1&gt;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launch success count for all sites, in a piechart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58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F358D76F-30D2-481E-AD55-5FD5440FFC66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43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0" name="CustomShape 2"/>
          <p:cNvSpPr/>
          <p:nvPr/>
        </p:nvSpPr>
        <p:spPr>
          <a:xfrm>
            <a:off x="734040" y="1825560"/>
            <a:ext cx="1054836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2&gt;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screenshot of the piechart for the launch site with highest launch success ratio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61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18371D9-A427-4D4E-9261-0C92AAA32A7C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3" name="CustomShape 2"/>
          <p:cNvSpPr/>
          <p:nvPr/>
        </p:nvSpPr>
        <p:spPr>
          <a:xfrm>
            <a:off x="770040" y="1825560"/>
            <a:ext cx="1041156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Replace &lt;Dashboard screenshot 3&gt; title with an appropriate title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screenshots of Payload vs. Launch Outcome scatter plot for all sites, with different payload selected in the range slider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Explain the important elements and findings on the screenshot, such as which payload range or booster version have the largest success rate, etc.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364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CustomShape 1"/>
          <p:cNvSpPr/>
          <p:nvPr/>
        </p:nvSpPr>
        <p:spPr>
          <a:xfrm>
            <a:off x="810720" y="252972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5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970D248-FCD4-4DD0-9A58-C820A1491A1E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45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67" name="CustomShape 2"/>
          <p:cNvSpPr/>
          <p:nvPr/>
        </p:nvSpPr>
        <p:spPr>
          <a:xfrm>
            <a:off x="770040" y="2082240"/>
            <a:ext cx="5322600" cy="380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Visualize the built model accuracy for all built classification models, in a bar chart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Find which model has the highest classification accuracy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68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1210EE35-BB1A-4AE1-8A1A-6750383F5718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70" name="CustomShape 2"/>
          <p:cNvSpPr/>
          <p:nvPr/>
        </p:nvSpPr>
        <p:spPr>
          <a:xfrm>
            <a:off x="770040" y="2057400"/>
            <a:ext cx="9474840" cy="380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Show the confusion matrix of the best performing model with an explanation 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71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B36F610A-2EDF-4A90-90EA-E8E9519800F2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770040" y="1874880"/>
            <a:ext cx="590076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1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2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3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Point 4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…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74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9448920" y="6356520"/>
            <a:ext cx="2739960" cy="36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EE2623D-8015-4D83-A055-7D69893764A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777960" y="2812680"/>
            <a:ext cx="103140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DejaVu Sans"/>
              </a:rPr>
              <a:t>Section 1</a:t>
            </a:r>
            <a:endParaRPr b="0" lang="en-IN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D5B18BF-EA3B-4FE6-AF30-F46DE4BFFAA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49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376" name="CustomShape 2"/>
          <p:cNvSpPr/>
          <p:nvPr/>
        </p:nvSpPr>
        <p:spPr>
          <a:xfrm>
            <a:off x="770040" y="1859400"/>
            <a:ext cx="1051236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Include any relevant assets like Python code snippets, SQL queries, charts, Notebook outputs, or data sets that you may have created during this project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377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886AE8B9-EF75-4BDC-B108-2D7326F5C9BD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4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0" name="CustomShape 2"/>
          <p:cNvSpPr/>
          <p:nvPr/>
        </p:nvSpPr>
        <p:spPr>
          <a:xfrm>
            <a:off x="770040" y="1580760"/>
            <a:ext cx="10101600" cy="52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3000"/>
          </a:bodyPr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  <a:ea typeface="DejaVu Sans"/>
              </a:rPr>
              <a:t>Executive Summary</a:t>
            </a:r>
            <a:endParaRPr b="0" lang="en-IN" sz="8800" spc="-1" strike="noStrike">
              <a:latin typeface="Arial"/>
            </a:endParaRPr>
          </a:p>
          <a:p>
            <a:pPr marL="228600" indent="-2253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Data collection methodology:</a:t>
            </a:r>
            <a:endParaRPr b="0" lang="en-IN" sz="8800" spc="-1" strike="noStrike">
              <a:latin typeface="Arial"/>
            </a:endParaRPr>
          </a:p>
          <a:p>
            <a:pPr lvl="1" marL="685800" indent="-2253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API</a:t>
            </a:r>
            <a:endParaRPr b="0" lang="en-IN" sz="7600" spc="-1" strike="noStrike">
              <a:latin typeface="Arial"/>
            </a:endParaRPr>
          </a:p>
          <a:p>
            <a:pPr lvl="1" marL="685800" indent="-2253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Web-scrapping</a:t>
            </a:r>
            <a:endParaRPr b="0" lang="en-IN" sz="7600" spc="-1" strike="noStrike">
              <a:latin typeface="Arial"/>
            </a:endParaRPr>
          </a:p>
          <a:p>
            <a:pPr marL="228600" indent="-2253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data wrangling</a:t>
            </a:r>
            <a:endParaRPr b="0" lang="en-IN" sz="8800" spc="-1" strike="noStrike">
              <a:latin typeface="Arial"/>
            </a:endParaRPr>
          </a:p>
          <a:p>
            <a:pPr lvl="1" marL="685800" indent="-2253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Describe how data was processed</a:t>
            </a:r>
            <a:endParaRPr b="0" lang="en-IN" sz="7600" spc="-1" strike="noStrike">
              <a:latin typeface="Arial"/>
            </a:endParaRPr>
          </a:p>
          <a:p>
            <a:pPr marL="228600" indent="-2253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exploratory data analysis (EDA) using visualization and SQL</a:t>
            </a:r>
            <a:endParaRPr b="0" lang="en-IN" sz="8800" spc="-1" strike="noStrike">
              <a:latin typeface="Arial"/>
            </a:endParaRPr>
          </a:p>
          <a:p>
            <a:pPr marL="228600" indent="-2253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interactive visual analytics using Folium and Plotly Dash</a:t>
            </a:r>
            <a:endParaRPr b="0" lang="en-IN" sz="8800" spc="-1" strike="noStrike">
              <a:latin typeface="Arial"/>
            </a:endParaRPr>
          </a:p>
          <a:p>
            <a:pPr marL="228600" indent="-22536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  <a:ea typeface="DejaVu Sans"/>
              </a:rPr>
              <a:t>Perform predictive analysis using classification models</a:t>
            </a:r>
            <a:endParaRPr b="0" lang="en-IN" sz="8800" spc="-1" strike="noStrike">
              <a:latin typeface="Arial"/>
            </a:endParaRPr>
          </a:p>
          <a:p>
            <a:pPr lvl="1" marL="685800" indent="-22536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  <a:ea typeface="DejaVu Sans"/>
              </a:rPr>
              <a:t>Building, tuning, evaluating classification models</a:t>
            </a:r>
            <a:endParaRPr b="0" lang="en-IN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tabLst>
                <a:tab algn="l" pos="0"/>
              </a:tabLst>
            </a:pPr>
            <a:endParaRPr b="0" lang="en-IN" sz="7600" spc="-1" strike="noStrike"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416DBAF-19F1-43CC-AAF8-9E428D4438FB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6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770040" y="1825560"/>
            <a:ext cx="10512360" cy="434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Some data sets were collected by </a:t>
            </a:r>
            <a:r>
              <a:rPr b="0" lang="en-US" sz="2200" spc="-1" strike="noStrike">
                <a:solidFill>
                  <a:srgbClr val="ff8000"/>
                </a:solidFill>
                <a:latin typeface="Abadi"/>
                <a:ea typeface="DejaVu Sans"/>
              </a:rPr>
              <a:t>web-scrapping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. We used </a:t>
            </a:r>
            <a:r>
              <a:rPr b="0" lang="en-US" sz="2200" spc="-1" strike="noStrike">
                <a:solidFill>
                  <a:srgbClr val="00a933"/>
                </a:solidFill>
                <a:latin typeface="Abadi"/>
                <a:ea typeface="DejaVu Sans"/>
              </a:rPr>
              <a:t>BeautifulSoup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Package to </a:t>
            </a:r>
            <a:r>
              <a:rPr b="0" lang="en-US" sz="2200" spc="-1" strike="noStrike">
                <a:solidFill>
                  <a:srgbClr val="808080"/>
                </a:solidFill>
                <a:latin typeface="Abadi"/>
                <a:ea typeface="Noto Sans CJK SC"/>
              </a:rPr>
              <a:t>parse the HTML contents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which were downloaded using the </a:t>
            </a:r>
            <a:r>
              <a:rPr b="0" lang="en-US" sz="2200" spc="-1" strike="noStrike">
                <a:solidFill>
                  <a:srgbClr val="158466"/>
                </a:solidFill>
                <a:latin typeface="Abadi"/>
                <a:ea typeface="Noto Sans CJK SC"/>
              </a:rPr>
              <a:t>get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Noto Sans CJK SC"/>
              </a:rPr>
              <a:t> function of 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Noto Sans CJK SC"/>
              </a:rPr>
              <a:t>requests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library.</a:t>
            </a: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800080"/>
                </a:solidFill>
                <a:latin typeface="Abadi"/>
                <a:ea typeface="DejaVu Sans"/>
              </a:rPr>
              <a:t>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Other datasets were collected using </a:t>
            </a:r>
            <a:r>
              <a:rPr b="0" lang="en-US" sz="2200" spc="-1" strike="noStrike">
                <a:solidFill>
                  <a:srgbClr val="e6e905"/>
                </a:solidFill>
                <a:latin typeface="Abadi"/>
                <a:ea typeface="DejaVu Sans"/>
              </a:rPr>
              <a:t>SpaceX API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Now let’s move on to see how datasets were collected using both the processes.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IN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781BA44D-8A13-45F4-B472-550BFDBB3BA9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7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16" name="CustomShape 2"/>
          <p:cNvSpPr/>
          <p:nvPr/>
        </p:nvSpPr>
        <p:spPr>
          <a:xfrm>
            <a:off x="820800" y="1800360"/>
            <a:ext cx="4637160" cy="422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It is the visualized data collection process with SpaceX REST API.</a:t>
            </a: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 is the GitHub URL of the completed SpaceX API calls notebook.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IN" sz="2200" spc="-1" strike="noStrike">
              <a:latin typeface="Arial"/>
            </a:endParaRPr>
          </a:p>
        </p:txBody>
      </p:sp>
      <p:sp>
        <p:nvSpPr>
          <p:cNvPr id="217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18" name="CustomShape 4"/>
          <p:cNvSpPr/>
          <p:nvPr/>
        </p:nvSpPr>
        <p:spPr>
          <a:xfrm>
            <a:off x="5910120" y="1792440"/>
            <a:ext cx="5457600" cy="420372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19" name="CustomShape 5"/>
          <p:cNvSpPr/>
          <p:nvPr/>
        </p:nvSpPr>
        <p:spPr>
          <a:xfrm>
            <a:off x="5940000" y="1800000"/>
            <a:ext cx="1437480" cy="3574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0" name="CustomShape 6"/>
          <p:cNvSpPr/>
          <p:nvPr/>
        </p:nvSpPr>
        <p:spPr>
          <a:xfrm>
            <a:off x="8280000" y="1972440"/>
            <a:ext cx="2697480" cy="5450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Numpy and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1" name="CustomShape 7"/>
          <p:cNvSpPr/>
          <p:nvPr/>
        </p:nvSpPr>
        <p:spPr>
          <a:xfrm>
            <a:off x="6120000" y="3060000"/>
            <a:ext cx="3057480" cy="7174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Call the api using get function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Of requests and relevant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2" name="Line 8"/>
          <p:cNvSpPr/>
          <p:nvPr/>
        </p:nvSpPr>
        <p:spPr>
          <a:xfrm flipH="1">
            <a:off x="7740000" y="2520000"/>
            <a:ext cx="108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Line 9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10"/>
          <p:cNvSpPr/>
          <p:nvPr/>
        </p:nvSpPr>
        <p:spPr>
          <a:xfrm>
            <a:off x="7740000" y="3960000"/>
            <a:ext cx="3417480" cy="7174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Decode the response as a Json 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&amp; turn it into a Pandas dataframe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Using relevant functions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25" name="Line 11"/>
          <p:cNvSpPr/>
          <p:nvPr/>
        </p:nvSpPr>
        <p:spPr>
          <a:xfrm>
            <a:off x="9180000" y="3420000"/>
            <a:ext cx="36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12"/>
          <p:cNvSpPr/>
          <p:nvPr/>
        </p:nvSpPr>
        <p:spPr>
          <a:xfrm>
            <a:off x="6143400" y="4860000"/>
            <a:ext cx="4474080" cy="3574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Filter, wrangle and clean and save the data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7" name="Line 13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14"/>
          <p:cNvSpPr/>
          <p:nvPr/>
        </p:nvSpPr>
        <p:spPr>
          <a:xfrm>
            <a:off x="7560000" y="5580000"/>
            <a:ext cx="1797480" cy="3574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29" name="Line 15"/>
          <p:cNvSpPr/>
          <p:nvPr/>
        </p:nvSpPr>
        <p:spPr>
          <a:xfrm>
            <a:off x="8460000" y="5220000"/>
            <a:ext cx="0" cy="36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8714880" y="6025680"/>
            <a:ext cx="2739960" cy="3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AE097079-5E9E-48BD-9836-460B0F1C301F}" type="slidenum">
              <a:rPr b="0" lang="en-US" sz="1600" spc="-1" strike="noStrike">
                <a:solidFill>
                  <a:srgbClr val="1c7ddb"/>
                </a:solidFill>
                <a:latin typeface="Abadi"/>
                <a:ea typeface="DejaVu Sans"/>
              </a:rPr>
              <a:t>8</a:t>
            </a:fld>
            <a:endParaRPr b="0" lang="en-IN" sz="16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922320" y="1792440"/>
            <a:ext cx="3929040" cy="380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DejaVu Sans"/>
              </a:rPr>
              <a:t>This flowchart represents how we scrapped the wikipedia webpage and got the desired dataframe.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b="0" lang="en-IN" sz="2200" spc="-1" strike="noStrike">
              <a:latin typeface="Arial"/>
            </a:endParaRPr>
          </a:p>
          <a:p>
            <a:pPr marL="228600" indent="-22536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 u="sng">
                <a:solidFill>
                  <a:srgbClr val="0563c1"/>
                </a:solidFill>
                <a:highlight>
                  <a:srgbClr val="ffffff"/>
                </a:highlight>
                <a:uFillTx/>
                <a:latin typeface="Abadi"/>
                <a:ea typeface="DejaVu Sans"/>
                <a:hlinkClick r:id="rId2"/>
              </a:rPr>
              <a:t>This</a:t>
            </a:r>
            <a:r>
              <a:rPr b="0" lang="en-US" sz="2200" spc="-1" strike="noStrike">
                <a:solidFill>
                  <a:srgbClr val="2a6099"/>
                </a:solidFill>
                <a:highlight>
                  <a:srgbClr val="ffffff"/>
                </a:highlight>
                <a:latin typeface="Abadi"/>
                <a:ea typeface="DejaVu Sans"/>
              </a:rPr>
              <a:t> </a:t>
            </a:r>
            <a:r>
              <a:rPr b="0" lang="en-US" sz="2200" spc="-1" strike="noStrike">
                <a:solidFill>
                  <a:srgbClr val="292929"/>
                </a:solidFill>
                <a:highlight>
                  <a:srgbClr val="ffffff"/>
                </a:highlight>
                <a:latin typeface="Abadi"/>
                <a:ea typeface="DejaVu Sans"/>
              </a:rPr>
              <a:t>is the GitHub URL of my web scraping notebook.</a:t>
            </a:r>
            <a:endParaRPr b="0" lang="en-IN" sz="22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770040" y="53856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4"/>
          <p:cNvSpPr/>
          <p:nvPr/>
        </p:nvSpPr>
        <p:spPr>
          <a:xfrm>
            <a:off x="922320" y="691200"/>
            <a:ext cx="10512360" cy="54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 fontScale="78000"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IN" sz="4000" spc="-1" strike="noStrike">
              <a:latin typeface="Arial"/>
            </a:endParaRPr>
          </a:p>
        </p:txBody>
      </p:sp>
      <p:sp>
        <p:nvSpPr>
          <p:cNvPr id="234" name="CustomShape 5"/>
          <p:cNvSpPr/>
          <p:nvPr/>
        </p:nvSpPr>
        <p:spPr>
          <a:xfrm>
            <a:off x="5910120" y="1792440"/>
            <a:ext cx="5457600" cy="420372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35" name="Line 6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7"/>
          <p:cNvSpPr/>
          <p:nvPr/>
        </p:nvSpPr>
        <p:spPr>
          <a:xfrm>
            <a:off x="5910120" y="1792440"/>
            <a:ext cx="5457600" cy="420372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37" name="CustomShape 8"/>
          <p:cNvSpPr/>
          <p:nvPr/>
        </p:nvSpPr>
        <p:spPr>
          <a:xfrm>
            <a:off x="5940000" y="1800000"/>
            <a:ext cx="1437480" cy="3574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Start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8" name="CustomShape 9"/>
          <p:cNvSpPr/>
          <p:nvPr/>
        </p:nvSpPr>
        <p:spPr>
          <a:xfrm>
            <a:off x="8280000" y="1972440"/>
            <a:ext cx="2697480" cy="54504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Import Pandas, Requests,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BeautifulSoup &amp; DateTime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39" name="CustomShape 10"/>
          <p:cNvSpPr/>
          <p:nvPr/>
        </p:nvSpPr>
        <p:spPr>
          <a:xfrm>
            <a:off x="6120000" y="3060720"/>
            <a:ext cx="3057480" cy="7174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Request the Falcon9 Launch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Wiki page from its URL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0" name="Line 11"/>
          <p:cNvSpPr/>
          <p:nvPr/>
        </p:nvSpPr>
        <p:spPr>
          <a:xfrm>
            <a:off x="7380000" y="1980000"/>
            <a:ext cx="900000" cy="18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12"/>
          <p:cNvSpPr/>
          <p:nvPr/>
        </p:nvSpPr>
        <p:spPr>
          <a:xfrm>
            <a:off x="7740000" y="3960720"/>
            <a:ext cx="3417480" cy="71748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Extract all column names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from the HTML table header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242" name="CustomShape 13"/>
          <p:cNvSpPr/>
          <p:nvPr/>
        </p:nvSpPr>
        <p:spPr>
          <a:xfrm>
            <a:off x="6143400" y="4860000"/>
            <a:ext cx="3034800" cy="898200"/>
          </a:xfrm>
          <a:prstGeom prst="flowChartProcess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Create a data frame by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Parsing the launch </a:t>
            </a:r>
            <a:endParaRPr b="0" lang="en-IN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HTML tables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3" name="CustomShape 14"/>
          <p:cNvSpPr/>
          <p:nvPr/>
        </p:nvSpPr>
        <p:spPr>
          <a:xfrm>
            <a:off x="9540000" y="5400000"/>
            <a:ext cx="1467720" cy="357480"/>
          </a:xfrm>
          <a:prstGeom prst="flowChartTerminator">
            <a:avLst/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IN" sz="1800" spc="-1" strike="noStrike">
                <a:solidFill>
                  <a:srgbClr val="000000"/>
                </a:solidFill>
                <a:latin typeface="Arial"/>
                <a:ea typeface="DejaVu Sans"/>
              </a:rPr>
              <a:t>End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244" name="Line 15"/>
          <p:cNvSpPr/>
          <p:nvPr/>
        </p:nvSpPr>
        <p:spPr>
          <a:xfrm>
            <a:off x="9156600" y="4860000"/>
            <a:ext cx="7434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Line 16"/>
          <p:cNvSpPr/>
          <p:nvPr/>
        </p:nvSpPr>
        <p:spPr>
          <a:xfrm flipH="1">
            <a:off x="7740000" y="2519280"/>
            <a:ext cx="144000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Line 17"/>
          <p:cNvSpPr/>
          <p:nvPr/>
        </p:nvSpPr>
        <p:spPr>
          <a:xfrm>
            <a:off x="9179280" y="3420000"/>
            <a:ext cx="720720" cy="54072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47" name="Line 18"/>
          <p:cNvSpPr/>
          <p:nvPr/>
        </p:nvSpPr>
        <p:spPr>
          <a:xfrm flipH="1">
            <a:off x="7200000" y="4320000"/>
            <a:ext cx="540000" cy="54000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556</TotalTime>
  <Application>LibreOffice/7.0.4.2$Linux_X86_64 LibreOffice_project/00$Build-2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en-IN</dc:language>
  <cp:lastModifiedBy/>
  <dcterms:modified xsi:type="dcterms:W3CDTF">2022-01-31T18:52:54Z</dcterms:modified>
  <cp:revision>239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